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832" r:id="rId2"/>
    <p:sldId id="277" r:id="rId3"/>
    <p:sldId id="845" r:id="rId4"/>
    <p:sldId id="834" r:id="rId5"/>
    <p:sldId id="301" r:id="rId6"/>
    <p:sldId id="839" r:id="rId7"/>
    <p:sldId id="300" r:id="rId8"/>
    <p:sldId id="838" r:id="rId9"/>
    <p:sldId id="835" r:id="rId10"/>
    <p:sldId id="302" r:id="rId11"/>
    <p:sldId id="294" r:id="rId12"/>
    <p:sldId id="842" r:id="rId13"/>
    <p:sldId id="296" r:id="rId14"/>
    <p:sldId id="836" r:id="rId15"/>
    <p:sldId id="846" r:id="rId16"/>
    <p:sldId id="841" r:id="rId17"/>
    <p:sldId id="297" r:id="rId18"/>
    <p:sldId id="295" r:id="rId19"/>
    <p:sldId id="299" r:id="rId20"/>
    <p:sldId id="844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00BC82"/>
    <a:srgbClr val="00DE99"/>
    <a:srgbClr val="009969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6"/>
    <p:restoredTop sz="95263" autoAdjust="0"/>
  </p:normalViewPr>
  <p:slideViewPr>
    <p:cSldViewPr>
      <p:cViewPr>
        <p:scale>
          <a:sx n="73" d="100"/>
          <a:sy n="73" d="100"/>
        </p:scale>
        <p:origin x="60" y="-11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4" d="100"/>
          <a:sy n="94" d="100"/>
        </p:scale>
        <p:origin x="34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38E17B-8F05-2144-A682-51E07DA98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40CD3-D74D-AB43-BE2C-8534002DA1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20EBF-A4BB-1140-8C63-DA57E57A17C8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DBF82-8B12-264C-8FDA-40A436A35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57D18-4BB2-D645-BEA1-0402196882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9DB0C-E571-A54E-9409-76BF0FFE9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5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https://pixabay.com/en/technology-industry-big-data-cpu-3092486/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5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 built bots optimized for student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28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Discover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0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8745AF1-587F-47CC-9064-09FF7F124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4194720"/>
            <a:ext cx="10360501" cy="610820"/>
          </a:xfrm>
        </p:spPr>
        <p:txBody>
          <a:bodyPr>
            <a:noAutofit/>
          </a:bodyPr>
          <a:lstStyle>
            <a:lvl1pPr algn="ctr">
              <a:defRPr lang="en-US" sz="66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useo Sans 500" panose="02000000000000000000" pitchFamily="2" charset="77"/>
                <a:ea typeface="Museo Sans 500" panose="02000000000000000000" pitchFamily="2" charset="77"/>
                <a:cs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435" y="4752792"/>
            <a:ext cx="10383954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Museo Sans 500" panose="02000000000000000000" pitchFamily="2" charset="77"/>
                <a:ea typeface="Museo Sans 500" panose="02000000000000000000" pitchFamily="2" charset="77"/>
                <a:cs typeface="Museo Sans 500" panose="02000000000000000000" pitchFamily="2" charset="77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9578D6DB-6798-42D2-B9AD-FC6F1C72FC3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Museo Sans 500" panose="02000000000000000000" pitchFamily="2" charset="77"/>
                <a:ea typeface="Museo Sans 500" panose="02000000000000000000" pitchFamily="2" charset="77"/>
                <a:cs typeface="Museo Sans 500" panose="02000000000000000000" pitchFamily="2" charset="77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9D12C68-5B89-4EDB-A2B3-7F8A32E893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7" y="1699355"/>
            <a:ext cx="4064282" cy="3870274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latin typeface="Museo Sans 500" panose="02000000000000000000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96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9D12C68-5B89-4EDB-A2B3-7F8A32E893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66865" y="252248"/>
            <a:ext cx="6671992" cy="6353504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A08C02D2-8AAA-4067-901C-B8CE80A5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540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A60F6A-F2C1-4D58-BB6D-2E01DCE1E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799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375175-94C9-4D06-9717-D72E1703EF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9836" y="3789040"/>
            <a:ext cx="6268995" cy="1007567"/>
          </a:xfrm>
        </p:spPr>
        <p:txBody>
          <a:bodyPr anchor="b">
            <a:noAutofit/>
          </a:bodyPr>
          <a:lstStyle>
            <a:lvl1pPr marL="0" indent="0" algn="l">
              <a:buNone/>
              <a:defRPr sz="6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CA56485-A34A-4468-9450-A8C680886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9638" y="4797177"/>
            <a:ext cx="6264275" cy="1368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260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FFA150-3A7A-4D6C-B6E1-743DE9536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1" y="0"/>
            <a:ext cx="6111195" cy="6860105"/>
          </a:xfrm>
          <a:custGeom>
            <a:avLst/>
            <a:gdLst>
              <a:gd name="connsiteX0" fmla="*/ 0 w 9535674"/>
              <a:gd name="connsiteY0" fmla="*/ 4767837 h 9535674"/>
              <a:gd name="connsiteX1" fmla="*/ 4767837 w 9535674"/>
              <a:gd name="connsiteY1" fmla="*/ 0 h 9535674"/>
              <a:gd name="connsiteX2" fmla="*/ 9535674 w 9535674"/>
              <a:gd name="connsiteY2" fmla="*/ 4767837 h 9535674"/>
              <a:gd name="connsiteX3" fmla="*/ 4767837 w 9535674"/>
              <a:gd name="connsiteY3" fmla="*/ 9535674 h 9535674"/>
              <a:gd name="connsiteX4" fmla="*/ 0 w 9535674"/>
              <a:gd name="connsiteY4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9535674 w 9535674"/>
              <a:gd name="connsiteY3" fmla="*/ 4767837 h 9535674"/>
              <a:gd name="connsiteX4" fmla="*/ 4767837 w 9535674"/>
              <a:gd name="connsiteY4" fmla="*/ 9535674 h 9535674"/>
              <a:gd name="connsiteX5" fmla="*/ 0 w 9535674"/>
              <a:gd name="connsiteY5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6111195 w 9535674"/>
              <a:gd name="connsiteY3" fmla="*/ 1338837 h 9535674"/>
              <a:gd name="connsiteX4" fmla="*/ 9535674 w 9535674"/>
              <a:gd name="connsiteY4" fmla="*/ 4767837 h 9535674"/>
              <a:gd name="connsiteX5" fmla="*/ 4767837 w 9535674"/>
              <a:gd name="connsiteY5" fmla="*/ 9535674 h 9535674"/>
              <a:gd name="connsiteX6" fmla="*/ 0 w 9535674"/>
              <a:gd name="connsiteY6" fmla="*/ 4767837 h 9535674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0 w 9535674"/>
              <a:gd name="connsiteY5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3444699 w 9535674"/>
              <a:gd name="connsiteY5" fmla="*/ 6874933 h 8196837"/>
              <a:gd name="connsiteX6" fmla="*/ 0 w 9535674"/>
              <a:gd name="connsiteY6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6108877 w 9535674"/>
              <a:gd name="connsiteY4" fmla="*/ 6852356 h 8196837"/>
              <a:gd name="connsiteX5" fmla="*/ 4767837 w 9535674"/>
              <a:gd name="connsiteY5" fmla="*/ 8196837 h 8196837"/>
              <a:gd name="connsiteX6" fmla="*/ 3444699 w 9535674"/>
              <a:gd name="connsiteY6" fmla="*/ 6874933 h 8196837"/>
              <a:gd name="connsiteX7" fmla="*/ 0 w 9535674"/>
              <a:gd name="connsiteY7" fmla="*/ 3429000 h 8196837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108877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7588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86222"/>
              <a:gd name="connsiteX1" fmla="*/ 3425145 w 9535674"/>
              <a:gd name="connsiteY1" fmla="*/ 0 h 6886222"/>
              <a:gd name="connsiteX2" fmla="*/ 6111195 w 9535674"/>
              <a:gd name="connsiteY2" fmla="*/ 0 h 6886222"/>
              <a:gd name="connsiteX3" fmla="*/ 9535674 w 9535674"/>
              <a:gd name="connsiteY3" fmla="*/ 3429000 h 6886222"/>
              <a:gd name="connsiteX4" fmla="*/ 6063721 w 9535674"/>
              <a:gd name="connsiteY4" fmla="*/ 6886222 h 6886222"/>
              <a:gd name="connsiteX5" fmla="*/ 3444699 w 9535674"/>
              <a:gd name="connsiteY5" fmla="*/ 6874933 h 6886222"/>
              <a:gd name="connsiteX6" fmla="*/ 0 w 9535674"/>
              <a:gd name="connsiteY6" fmla="*/ 3429000 h 6886222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61250 w 9535674"/>
              <a:gd name="connsiteY4" fmla="*/ 6861508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5849 w 9535674"/>
              <a:gd name="connsiteY4" fmla="*/ 6854094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60105"/>
              <a:gd name="connsiteX1" fmla="*/ 3425145 w 9535674"/>
              <a:gd name="connsiteY1" fmla="*/ 0 h 6860105"/>
              <a:gd name="connsiteX2" fmla="*/ 6111195 w 9535674"/>
              <a:gd name="connsiteY2" fmla="*/ 0 h 6860105"/>
              <a:gd name="connsiteX3" fmla="*/ 9535674 w 9535674"/>
              <a:gd name="connsiteY3" fmla="*/ 3429000 h 6860105"/>
              <a:gd name="connsiteX4" fmla="*/ 6095849 w 9535674"/>
              <a:gd name="connsiteY4" fmla="*/ 6854094 h 6860105"/>
              <a:gd name="connsiteX5" fmla="*/ 3442228 w 9535674"/>
              <a:gd name="connsiteY5" fmla="*/ 6860105 h 6860105"/>
              <a:gd name="connsiteX6" fmla="*/ 0 w 9535674"/>
              <a:gd name="connsiteY6" fmla="*/ 3429000 h 6860105"/>
              <a:gd name="connsiteX0" fmla="*/ 0 w 6111195"/>
              <a:gd name="connsiteY0" fmla="*/ 3429000 h 6860105"/>
              <a:gd name="connsiteX1" fmla="*/ 3425145 w 6111195"/>
              <a:gd name="connsiteY1" fmla="*/ 0 h 6860105"/>
              <a:gd name="connsiteX2" fmla="*/ 6111195 w 6111195"/>
              <a:gd name="connsiteY2" fmla="*/ 0 h 6860105"/>
              <a:gd name="connsiteX3" fmla="*/ 6095849 w 6111195"/>
              <a:gd name="connsiteY3" fmla="*/ 6854094 h 6860105"/>
              <a:gd name="connsiteX4" fmla="*/ 3442228 w 6111195"/>
              <a:gd name="connsiteY4" fmla="*/ 6860105 h 6860105"/>
              <a:gd name="connsiteX5" fmla="*/ 0 w 6111195"/>
              <a:gd name="connsiteY5" fmla="*/ 3429000 h 686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1195" h="6860105">
                <a:moveTo>
                  <a:pt x="0" y="3429000"/>
                </a:moveTo>
                <a:lnTo>
                  <a:pt x="3425145" y="0"/>
                </a:lnTo>
                <a:lnTo>
                  <a:pt x="6111195" y="0"/>
                </a:lnTo>
                <a:cubicBezTo>
                  <a:pt x="6106080" y="2284698"/>
                  <a:pt x="6100964" y="4569396"/>
                  <a:pt x="6095849" y="6854094"/>
                </a:cubicBezTo>
                <a:lnTo>
                  <a:pt x="3442228" y="6860105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579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bg>
      <p:bgPr>
        <a:gradFill>
          <a:gsLst>
            <a:gs pos="5000">
              <a:schemeClr val="accent4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  <a:prstGeom prst="rect">
            <a:avLst/>
          </a:prstGeo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2C626-C53F-407E-96FB-80FAB11371E0}"/>
              </a:ext>
            </a:extLst>
          </p:cNvPr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8359EE-D792-4018-9297-434F84B6A10E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B62C18-9C61-493A-B1F4-C0B177EE31A0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300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bg>
      <p:bgPr>
        <a:gradFill>
          <a:gsLst>
            <a:gs pos="5000">
              <a:schemeClr val="accent3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934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695BF93-A27D-4025-B5BB-F611D1E5C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428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useo Sans 500" panose="02000000000000000000" pitchFamily="2" charset="77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69C8C3-5EEC-47F6-AA97-D185327B1E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9599"/>
            <a:ext cx="7246240" cy="6869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9B3A6-C89C-4D70-AB9B-67C7B7555A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1181" y="1307349"/>
            <a:ext cx="6081159" cy="260404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414D78C-DF35-47AB-8498-E59396D295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4455" y="3586322"/>
            <a:ext cx="5577883" cy="14773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799" b="0" i="0">
                <a:solidFill>
                  <a:schemeClr val="accent2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1AC049-0DEC-BA47-9C17-7CEC8D0CC2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232" y="5295900"/>
            <a:ext cx="4959645" cy="7239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43840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o be gr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A105FF-46B8-1749-8D83-0568B4577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21" y="2712243"/>
            <a:ext cx="7449784" cy="1433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7815C-7F6E-734C-83E2-181DFB85A8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2153" y="6051487"/>
            <a:ext cx="1938180" cy="829959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C274F76-BDF3-3344-81A4-A4FE7EA65F5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7894" y="6356352"/>
            <a:ext cx="9141619" cy="366183"/>
          </a:xfrm>
        </p:spPr>
        <p:txBody>
          <a:bodyPr/>
          <a:lstStyle/>
          <a:p>
            <a:r>
              <a:rPr lang="en-US"/>
              <a:t>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1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B51075-A989-D548-BBE6-AFB468BD0A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612" y="0"/>
            <a:ext cx="12531437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B3C75B-1240-D241-9A30-5840EB74F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756" y="1138425"/>
            <a:ext cx="4692884" cy="3240360"/>
          </a:xfrm>
        </p:spPr>
        <p:txBody>
          <a:bodyPr>
            <a:normAutofit/>
          </a:bodyPr>
          <a:lstStyle>
            <a:lvl1pPr algn="ctr">
              <a:defRPr sz="500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6E9FB5-557D-1448-A1EC-1886778F3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835" y="1138425"/>
            <a:ext cx="4116819" cy="4987739"/>
          </a:xfrm>
        </p:spPr>
        <p:txBody>
          <a:bodyPr/>
          <a:lstStyle>
            <a:lvl1pPr algn="l">
              <a:buClr>
                <a:schemeClr val="accent2"/>
              </a:buClr>
              <a:defRPr sz="2800">
                <a:solidFill>
                  <a:srgbClr val="666666"/>
                </a:solidFill>
                <a:latin typeface="Museo Sans 500" panose="02000000000000000000" pitchFamily="2" charset="77"/>
              </a:defRPr>
            </a:lvl1pPr>
            <a:lvl2pPr algn="l">
              <a:buClr>
                <a:schemeClr val="accent2"/>
              </a:buClr>
              <a:defRPr sz="2500">
                <a:solidFill>
                  <a:srgbClr val="666666"/>
                </a:solidFill>
                <a:latin typeface="Museo Sans 500" panose="02000000000000000000" pitchFamily="2" charset="77"/>
              </a:defRPr>
            </a:lvl2pPr>
            <a:lvl3pPr algn="l">
              <a:defRPr sz="2000">
                <a:solidFill>
                  <a:srgbClr val="666666"/>
                </a:solidFill>
                <a:latin typeface="Museo Sans 500" panose="02000000000000000000" pitchFamily="2" charset="77"/>
              </a:defRPr>
            </a:lvl3pPr>
            <a:lvl4pPr algn="l">
              <a:defRPr sz="2000">
                <a:solidFill>
                  <a:srgbClr val="666666"/>
                </a:solidFill>
                <a:latin typeface="Museo Sans 500" panose="02000000000000000000" pitchFamily="2" charset="77"/>
              </a:defRPr>
            </a:lvl4pPr>
            <a:lvl5pPr algn="l">
              <a:defRPr sz="2000">
                <a:solidFill>
                  <a:srgbClr val="666666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CA9165-C75D-CE47-86EB-24008C203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314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86500" y="1138425"/>
            <a:ext cx="4692884" cy="3240360"/>
          </a:xfrm>
        </p:spPr>
        <p:txBody>
          <a:bodyPr>
            <a:normAutofit/>
          </a:bodyPr>
          <a:lstStyle>
            <a:lvl1pPr algn="ctr">
              <a:defRPr sz="500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138425"/>
            <a:ext cx="4116819" cy="4987739"/>
          </a:xfrm>
        </p:spPr>
        <p:txBody>
          <a:bodyPr/>
          <a:lstStyle>
            <a:lvl1pPr algn="l">
              <a:buClr>
                <a:schemeClr val="accent2"/>
              </a:buClr>
              <a:defRPr sz="2800">
                <a:solidFill>
                  <a:srgbClr val="666666"/>
                </a:solidFill>
                <a:latin typeface="Museo Sans 500" panose="02000000000000000000" pitchFamily="2" charset="77"/>
              </a:defRPr>
            </a:lvl1pPr>
            <a:lvl2pPr algn="l">
              <a:buClr>
                <a:schemeClr val="accent2"/>
              </a:buClr>
              <a:defRPr sz="2500">
                <a:solidFill>
                  <a:srgbClr val="666666"/>
                </a:solidFill>
                <a:latin typeface="Museo Sans 500" panose="02000000000000000000" pitchFamily="2" charset="77"/>
              </a:defRPr>
            </a:lvl2pPr>
            <a:lvl3pPr algn="l">
              <a:defRPr sz="2000">
                <a:solidFill>
                  <a:srgbClr val="666666"/>
                </a:solidFill>
                <a:latin typeface="Museo Sans 500" panose="02000000000000000000" pitchFamily="2" charset="77"/>
              </a:defRPr>
            </a:lvl3pPr>
            <a:lvl4pPr algn="l">
              <a:defRPr sz="2000">
                <a:solidFill>
                  <a:srgbClr val="666666"/>
                </a:solidFill>
                <a:latin typeface="Museo Sans 500" panose="02000000000000000000" pitchFamily="2" charset="77"/>
              </a:defRPr>
            </a:lvl4pPr>
            <a:lvl5pPr algn="l">
              <a:defRPr sz="2000">
                <a:solidFill>
                  <a:srgbClr val="666666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  <a:latin typeface="Museo Sans 500" panose="02000000000000000000" pitchFamily="2" charset="77"/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buClr>
                <a:schemeClr val="accent2"/>
              </a:buClr>
              <a:defRPr sz="2800">
                <a:latin typeface="Museo Sans 500" panose="02000000000000000000" pitchFamily="2" charset="77"/>
              </a:defRPr>
            </a:lvl1pPr>
            <a:lvl2pPr>
              <a:defRPr sz="2500">
                <a:latin typeface="Museo Sans 500" panose="02000000000000000000" pitchFamily="2" charset="77"/>
              </a:defRPr>
            </a:lvl2pPr>
            <a:lvl3pPr>
              <a:defRPr sz="2700">
                <a:latin typeface="Museo Sans 500" panose="02000000000000000000" pitchFamily="2" charset="77"/>
              </a:defRPr>
            </a:lvl3pPr>
            <a:lvl4pPr>
              <a:defRPr sz="2400">
                <a:latin typeface="Museo Sans 500" panose="02000000000000000000" pitchFamily="2" charset="77"/>
              </a:defRPr>
            </a:lvl4pPr>
            <a:lvl5pPr>
              <a:defRPr sz="2400">
                <a:latin typeface="Museo Sans 500" panose="02000000000000000000" pitchFamily="2" charset="77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747557-C1F0-2B4F-94DD-D50D5589DB4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16864" y="1600201"/>
            <a:ext cx="5383398" cy="4525963"/>
          </a:xfrm>
        </p:spPr>
        <p:txBody>
          <a:bodyPr/>
          <a:lstStyle>
            <a:lvl1pPr>
              <a:buClr>
                <a:schemeClr val="accent2"/>
              </a:buClr>
              <a:defRPr sz="2800">
                <a:latin typeface="Museo Sans 500" panose="02000000000000000000" pitchFamily="2" charset="77"/>
              </a:defRPr>
            </a:lvl1pPr>
            <a:lvl2pPr>
              <a:defRPr sz="2500">
                <a:latin typeface="Museo Sans 500" panose="02000000000000000000" pitchFamily="2" charset="77"/>
              </a:defRPr>
            </a:lvl2pPr>
            <a:lvl3pPr>
              <a:defRPr sz="2700">
                <a:latin typeface="Museo Sans 500" panose="02000000000000000000" pitchFamily="2" charset="77"/>
              </a:defRPr>
            </a:lvl3pPr>
            <a:lvl4pPr>
              <a:defRPr sz="2400">
                <a:latin typeface="Museo Sans 500" panose="02000000000000000000" pitchFamily="2" charset="77"/>
              </a:defRPr>
            </a:lvl4pPr>
            <a:lvl5pPr>
              <a:defRPr sz="2400">
                <a:latin typeface="Museo Sans 500" panose="02000000000000000000" pitchFamily="2" charset="77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Museo Sans 500" panose="02000000000000000000" pitchFamily="2" charset="77"/>
                <a:ea typeface="Museo Sans 500" panose="02000000000000000000" pitchFamily="2" charset="77"/>
                <a:cs typeface="Museo Sans 500" panose="02000000000000000000" pitchFamily="2" charset="77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  <a:prstGeom prst="rect">
            <a:avLst/>
          </a:prstGeo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26A855-D2C8-4657-852A-1144FF2C76FD}"/>
              </a:ext>
            </a:extLst>
          </p:cNvPr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6ECE5-BEBF-4B8E-B5AC-3D7902444F17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E7DEAD-E565-41EC-A7FE-3210F6139698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008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72" r:id="rId4"/>
    <p:sldLayoutId id="2147483651" r:id="rId5"/>
    <p:sldLayoutId id="2147483652" r:id="rId6"/>
    <p:sldLayoutId id="2147483653" r:id="rId7"/>
    <p:sldLayoutId id="2147483654" r:id="rId8"/>
    <p:sldLayoutId id="2147483670" r:id="rId9"/>
    <p:sldLayoutId id="2147483663" r:id="rId10"/>
    <p:sldLayoutId id="2147483668" r:id="rId11"/>
    <p:sldLayoutId id="2147483664" r:id="rId12"/>
    <p:sldLayoutId id="2147483662" r:id="rId13"/>
    <p:sldLayoutId id="2147483655" r:id="rId14"/>
    <p:sldLayoutId id="2147483665" r:id="rId15"/>
    <p:sldLayoutId id="2147483666" r:id="rId16"/>
    <p:sldLayoutId id="2147483667" r:id="rId17"/>
    <p:sldLayoutId id="2147483669" r:id="rId18"/>
    <p:sldLayoutId id="2147483656" r:id="rId19"/>
    <p:sldLayoutId id="2147483657" r:id="rId20"/>
    <p:sldLayoutId id="2147483658" r:id="rId21"/>
    <p:sldLayoutId id="2147483659" r:id="rId22"/>
    <p:sldLayoutId id="2147483671" r:id="rId23"/>
    <p:sldLayoutId id="2147483673" r:id="rId24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Museo Sans 500" panose="02000000000000000000" pitchFamily="2" charset="77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2800" b="0" i="0" kern="1200">
          <a:solidFill>
            <a:schemeClr val="tx1"/>
          </a:solidFill>
          <a:latin typeface="Museo Sans 300" panose="02000000000000000000" pitchFamily="2" charset="77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2500" b="0" i="0" kern="1200">
          <a:solidFill>
            <a:schemeClr val="tx1"/>
          </a:solidFill>
          <a:latin typeface="Museo Sans 300" panose="02000000000000000000" pitchFamily="2" charset="77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Museo Sans 300" panose="02000000000000000000" pitchFamily="2" charset="77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Museo Sans 300" panose="02000000000000000000" pitchFamily="2" charset="77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Museo Sans 300" panose="02000000000000000000" pitchFamily="2" charset="77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A3C38-1317-2144-8F57-F5E83B88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AA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FFAC75-224C-2144-BC94-407D9E08C9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64232" y="4701700"/>
            <a:ext cx="4959645" cy="723900"/>
          </a:xfrm>
        </p:spPr>
        <p:txBody>
          <a:bodyPr>
            <a:normAutofit/>
          </a:bodyPr>
          <a:lstStyle/>
          <a:p>
            <a:r>
              <a:rPr lang="en-US" sz="2000" dirty="0"/>
              <a:t>By: Richa </a:t>
            </a:r>
            <a:r>
              <a:rPr lang="en-US" sz="2000" dirty="0" err="1"/>
              <a:t>Israni</a:t>
            </a:r>
            <a:r>
              <a:rPr lang="en-US" sz="2000" dirty="0"/>
              <a:t>, Abhay Sawhney, </a:t>
            </a:r>
          </a:p>
          <a:p>
            <a:r>
              <a:rPr lang="en-US" sz="2000" dirty="0"/>
              <a:t>Elisabeth </a:t>
            </a:r>
            <a:r>
              <a:rPr lang="en-US" sz="2000" dirty="0" err="1"/>
              <a:t>Vehling</a:t>
            </a:r>
            <a:r>
              <a:rPr lang="en-US" sz="2000" dirty="0"/>
              <a:t>, &amp; Nathan Van </a:t>
            </a:r>
            <a:r>
              <a:rPr lang="en-US" sz="2000" dirty="0" err="1"/>
              <a:t>Lare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769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0E0218-BB4E-B240-BB53-1B234F32D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21407"/>
            <a:ext cx="12188825" cy="750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1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4A00E6E-16DF-964C-9EC5-AEAA62EC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Museo Sans 700" panose="02000000000000000000" pitchFamily="2" charset="77"/>
              </a:rPr>
              <a:t>BENEFITS TO COLLABORATION</a:t>
            </a:r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342BAD-2BF0-2C4F-A86E-E20F0001B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sz="3500" dirty="0">
                <a:latin typeface="Museo Sans 300" panose="02000000000000000000" pitchFamily="2" charset="77"/>
              </a:rPr>
              <a:t>Direct access to Office 365’s 180 million user base</a:t>
            </a:r>
          </a:p>
          <a:p>
            <a:pPr>
              <a:buClr>
                <a:schemeClr val="accent2"/>
              </a:buClr>
            </a:pPr>
            <a:r>
              <a:rPr lang="en-US" sz="3500" dirty="0">
                <a:latin typeface="Museo Sans 300" panose="02000000000000000000" pitchFamily="2" charset="77"/>
              </a:rPr>
              <a:t>Pre-existing: </a:t>
            </a:r>
          </a:p>
          <a:p>
            <a:pPr lvl="1">
              <a:buClr>
                <a:schemeClr val="accent2"/>
              </a:buClr>
            </a:pPr>
            <a:r>
              <a:rPr lang="en-US" sz="2900" dirty="0">
                <a:latin typeface="Museo Sans 300" panose="02000000000000000000" pitchFamily="2" charset="77"/>
              </a:rPr>
              <a:t>Relationship and partnership with Microsoft</a:t>
            </a:r>
          </a:p>
          <a:p>
            <a:pPr lvl="1">
              <a:buClr>
                <a:schemeClr val="accent2"/>
              </a:buClr>
            </a:pPr>
            <a:r>
              <a:rPr lang="en-US" sz="2900" dirty="0">
                <a:latin typeface="Museo Sans 300" panose="02000000000000000000" pitchFamily="2" charset="77"/>
              </a:rPr>
              <a:t>Integration with 	 Office 365</a:t>
            </a:r>
          </a:p>
          <a:p>
            <a:endParaRPr lang="en-US" dirty="0">
              <a:latin typeface="Museo Sans 3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2935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AE6AA-E0DB-3D47-BF31-4255CE78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21407"/>
            <a:ext cx="12188825" cy="750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2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E8D8-2959-6F4A-A610-AB31AED2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24" y="1268760"/>
            <a:ext cx="4692884" cy="3240360"/>
          </a:xfrm>
        </p:spPr>
        <p:txBody>
          <a:bodyPr/>
          <a:lstStyle/>
          <a:p>
            <a:r>
              <a:rPr lang="en-US" b="1" dirty="0">
                <a:latin typeface="Museo Sans 700" panose="02000000000000000000" pitchFamily="2" charset="77"/>
              </a:rPr>
              <a:t>MARKETING:</a:t>
            </a:r>
            <a:br>
              <a:rPr lang="en-US" b="1" dirty="0"/>
            </a:br>
            <a:r>
              <a:rPr lang="en-US" dirty="0"/>
              <a:t>SOCIAL MEDIA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683F4-310A-E943-BFDF-B369EABEEB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328552"/>
            <a:ext cx="3024336" cy="1880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DD0B37-0D88-524B-A1F5-A18B44171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367344"/>
            <a:ext cx="1841624" cy="1841624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DDE94B94-DA14-9F4A-8F15-A97EE26CFB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12" y="3300849"/>
            <a:ext cx="1590824" cy="11931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726E52-AB1F-2B40-BEFB-D6092E8D92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552" y="3020233"/>
            <a:ext cx="1628800" cy="162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A155C7-8779-094F-BE39-38716FA306C0}"/>
              </a:ext>
            </a:extLst>
          </p:cNvPr>
          <p:cNvSpPr txBox="1"/>
          <p:nvPr/>
        </p:nvSpPr>
        <p:spPr>
          <a:xfrm>
            <a:off x="457636" y="1978135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INSTRUCTIONAL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74E18F-B569-A040-BADF-4EE63ECF3E49}"/>
              </a:ext>
            </a:extLst>
          </p:cNvPr>
          <p:cNvSpPr txBox="1"/>
          <p:nvPr/>
        </p:nvSpPr>
        <p:spPr>
          <a:xfrm>
            <a:off x="3227730" y="1978135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PROFESSIONAL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DB3C78-887C-5141-AF82-066F6BD61666}"/>
              </a:ext>
            </a:extLst>
          </p:cNvPr>
          <p:cNvSpPr txBox="1"/>
          <p:nvPr/>
        </p:nvSpPr>
        <p:spPr>
          <a:xfrm>
            <a:off x="457636" y="4749389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143E1-0DD8-BB49-A3B7-0C31D65A3F8F}"/>
              </a:ext>
            </a:extLst>
          </p:cNvPr>
          <p:cNvSpPr txBox="1"/>
          <p:nvPr/>
        </p:nvSpPr>
        <p:spPr>
          <a:xfrm>
            <a:off x="3227730" y="4749389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DAY</a:t>
            </a:r>
          </a:p>
        </p:txBody>
      </p:sp>
    </p:spTree>
    <p:extLst>
      <p:ext uri="{BB962C8B-B14F-4D97-AF65-F5344CB8AC3E}">
        <p14:creationId xmlns:p14="http://schemas.microsoft.com/office/powerpoint/2010/main" val="159006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animal&#10;&#10;Description automatically generated">
            <a:extLst>
              <a:ext uri="{FF2B5EF4-FFF2-40B4-BE49-F238E27FC236}">
                <a16:creationId xmlns:a16="http://schemas.microsoft.com/office/drawing/2014/main" id="{1D3FB45A-28FF-274B-BBA7-FC73BEBA26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364" y="3673371"/>
            <a:ext cx="6047592" cy="2547562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63EE46C-F612-ED42-BC05-A69BB32D5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332656"/>
            <a:ext cx="4931027" cy="2625046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527DFAC-B950-184D-916E-371BB94FEE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216024"/>
            <a:ext cx="4931027" cy="6381328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6359825-02FF-2640-A10C-0E53AFCF23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216" y="3528392"/>
            <a:ext cx="1446808" cy="1085106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32CFCD2-C5ED-9440-A80E-6319D8EAAE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99" y="637067"/>
            <a:ext cx="2688299" cy="2016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ADFA34-6B0F-E84D-9BBA-7B3365FD4231}"/>
              </a:ext>
            </a:extLst>
          </p:cNvPr>
          <p:cNvSpPr txBox="1"/>
          <p:nvPr/>
        </p:nvSpPr>
        <p:spPr>
          <a:xfrm>
            <a:off x="6310436" y="3140968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build your first bot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D696C8-399E-D94A-B2CE-F932A017BA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00" y="5243236"/>
            <a:ext cx="980728" cy="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70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6FC6D-9F4C-F745-A585-734C46E4B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21407"/>
            <a:ext cx="12296101" cy="75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49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9DDF9A-EC8B-624D-A74E-8BB52911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1407"/>
            <a:ext cx="12179088" cy="74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0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1FB5-95E1-E64A-A953-CE67E9C2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1340768"/>
            <a:ext cx="4692884" cy="3240360"/>
          </a:xfrm>
        </p:spPr>
        <p:txBody>
          <a:bodyPr/>
          <a:lstStyle/>
          <a:p>
            <a:r>
              <a:rPr lang="en-US" b="1" dirty="0">
                <a:latin typeface="Museo Sans 700" panose="02000000000000000000" pitchFamily="2" charset="77"/>
              </a:rPr>
              <a:t>IMAGINE:</a:t>
            </a:r>
            <a:br>
              <a:rPr lang="en-US" dirty="0"/>
            </a:br>
            <a:r>
              <a:rPr lang="en-US" dirty="0"/>
              <a:t>DISCOVER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81A30-23F5-784E-824D-00D85A651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useo Sans 300" panose="02000000000000000000" pitchFamily="2" charset="77"/>
              </a:rPr>
              <a:t>Integrate student component into Imagine</a:t>
            </a:r>
          </a:p>
          <a:p>
            <a:pPr lvl="1"/>
            <a:r>
              <a:rPr lang="en-US" dirty="0">
                <a:latin typeface="Museo Sans 300" panose="02000000000000000000" pitchFamily="2" charset="77"/>
              </a:rPr>
              <a:t>Partnership with CS student groups</a:t>
            </a:r>
          </a:p>
          <a:p>
            <a:pPr lvl="1"/>
            <a:r>
              <a:rPr lang="en-US" dirty="0">
                <a:latin typeface="Museo Sans 300" panose="02000000000000000000" pitchFamily="2" charset="77"/>
              </a:rPr>
              <a:t>Reward top 10 RPA students nationwide</a:t>
            </a:r>
          </a:p>
          <a:p>
            <a:r>
              <a:rPr lang="en-US" dirty="0">
                <a:latin typeface="Museo Sans 300" panose="02000000000000000000" pitchFamily="2" charset="77"/>
              </a:rPr>
              <a:t>Potential for dedicated student conference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57884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D32E03-93A5-E64E-BB28-844E08A1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Timeline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EAB72-3D22-9544-9AC6-5F74BF1D0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12188825" cy="475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6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03E5-9DBA-C543-923A-F5DE870AB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548" y="1227979"/>
            <a:ext cx="4692884" cy="3240360"/>
          </a:xfrm>
        </p:spPr>
        <p:txBody>
          <a:bodyPr/>
          <a:lstStyle/>
          <a:p>
            <a:r>
              <a:rPr lang="en-US" b="1" dirty="0">
                <a:latin typeface="Museo Sans 700" panose="02000000000000000000" pitchFamily="2" charset="77"/>
              </a:rPr>
              <a:t>SUCCESS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METRICS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18596-EFB7-DA4F-975B-DBACE472C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35130"/>
            <a:ext cx="4116819" cy="4987739"/>
          </a:xfrm>
        </p:spPr>
        <p:txBody>
          <a:bodyPr/>
          <a:lstStyle/>
          <a:p>
            <a:r>
              <a:rPr lang="en-US" dirty="0">
                <a:latin typeface="Museo Sans 300" panose="02000000000000000000" pitchFamily="2" charset="77"/>
              </a:rPr>
              <a:t>KPIs measuring </a:t>
            </a:r>
          </a:p>
          <a:p>
            <a:pPr lvl="1"/>
            <a:r>
              <a:rPr lang="en-US" dirty="0">
                <a:latin typeface="Museo Sans 300" panose="02000000000000000000" pitchFamily="2" charset="77"/>
              </a:rPr>
              <a:t>Increase in CE installs</a:t>
            </a:r>
          </a:p>
          <a:p>
            <a:pPr lvl="1"/>
            <a:r>
              <a:rPr lang="en-US" dirty="0">
                <a:latin typeface="Museo Sans 300" panose="02000000000000000000" pitchFamily="2" charset="77"/>
              </a:rPr>
              <a:t>Bot store accounts created</a:t>
            </a:r>
          </a:p>
          <a:p>
            <a:pPr lvl="1"/>
            <a:r>
              <a:rPr lang="en-US" dirty="0">
                <a:latin typeface="Museo Sans 300" panose="02000000000000000000" pitchFamily="2" charset="77"/>
              </a:rPr>
              <a:t>.</a:t>
            </a:r>
            <a:r>
              <a:rPr lang="en-US" dirty="0" err="1">
                <a:latin typeface="Museo Sans 300" panose="02000000000000000000" pitchFamily="2" charset="77"/>
              </a:rPr>
              <a:t>edu</a:t>
            </a:r>
            <a:r>
              <a:rPr lang="en-US" dirty="0">
                <a:latin typeface="Museo Sans 300" panose="02000000000000000000" pitchFamily="2" charset="77"/>
              </a:rPr>
              <a:t> emails registered</a:t>
            </a:r>
          </a:p>
          <a:p>
            <a:r>
              <a:rPr lang="en-US" dirty="0">
                <a:latin typeface="Museo Sans 300" panose="02000000000000000000" pitchFamily="2" charset="77"/>
              </a:rPr>
              <a:t>Goals: </a:t>
            </a:r>
          </a:p>
          <a:p>
            <a:pPr lvl="1"/>
            <a:r>
              <a:rPr lang="en-US" dirty="0">
                <a:latin typeface="Museo Sans 300" panose="02000000000000000000" pitchFamily="2" charset="77"/>
              </a:rPr>
              <a:t>10% YOY growth in overall installs</a:t>
            </a:r>
          </a:p>
          <a:p>
            <a:pPr lvl="1"/>
            <a:r>
              <a:rPr lang="en-US" dirty="0">
                <a:latin typeface="Museo Sans 300" panose="02000000000000000000" pitchFamily="2" charset="77"/>
              </a:rPr>
              <a:t>25% YOY growth in “.</a:t>
            </a:r>
            <a:r>
              <a:rPr lang="en-US" dirty="0" err="1">
                <a:latin typeface="Museo Sans 300" panose="02000000000000000000" pitchFamily="2" charset="77"/>
              </a:rPr>
              <a:t>edu</a:t>
            </a:r>
            <a:r>
              <a:rPr lang="en-US" dirty="0">
                <a:latin typeface="Museo Sans 300" panose="02000000000000000000" pitchFamily="2" charset="77"/>
              </a:rPr>
              <a:t>” installs</a:t>
            </a:r>
          </a:p>
        </p:txBody>
      </p:sp>
    </p:spTree>
    <p:extLst>
      <p:ext uri="{BB962C8B-B14F-4D97-AF65-F5344CB8AC3E}">
        <p14:creationId xmlns:p14="http://schemas.microsoft.com/office/powerpoint/2010/main" val="58455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D885C-0A15-4D6B-8EEE-E5B9550E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Persona (Student Sally)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9898C-E1DA-4D14-A509-97624E50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4CC99A-D43F-441F-900F-794F224D1B2B}"/>
              </a:ext>
            </a:extLst>
          </p:cNvPr>
          <p:cNvSpPr txBox="1"/>
          <p:nvPr/>
        </p:nvSpPr>
        <p:spPr>
          <a:xfrm>
            <a:off x="693812" y="1412776"/>
            <a:ext cx="4392488" cy="54958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SzPct val="66000"/>
            </a:pPr>
            <a:r>
              <a:rPr lang="en-US" sz="1800" dirty="0">
                <a:solidFill>
                  <a:schemeClr val="accent2"/>
                </a:solidFill>
                <a:latin typeface="Museo Sans 500" panose="02000000000000000000" pitchFamily="2" charset="77"/>
              </a:rPr>
              <a:t>Challenges:</a:t>
            </a:r>
          </a:p>
          <a:p>
            <a:pPr marL="285750" indent="-285750">
              <a:lnSpc>
                <a:spcPct val="120000"/>
              </a:lnSpc>
              <a:buSzPct val="66000"/>
              <a:buFont typeface="Arial" panose="020B0604020202020204" pitchFamily="34" charset="0"/>
              <a:buChar char="•"/>
            </a:pPr>
            <a:r>
              <a:rPr lang="en-US" sz="1800" dirty="0">
                <a:latin typeface="Museo Sans 300" panose="02000000000000000000" pitchFamily="2" charset="77"/>
              </a:rPr>
              <a:t>work-life balance</a:t>
            </a:r>
          </a:p>
          <a:p>
            <a:pPr marL="285750" indent="-285750">
              <a:lnSpc>
                <a:spcPct val="120000"/>
              </a:lnSpc>
              <a:buSzPct val="66000"/>
              <a:buFont typeface="Arial" panose="020B0604020202020204" pitchFamily="34" charset="0"/>
              <a:buChar char="•"/>
            </a:pPr>
            <a:r>
              <a:rPr lang="en-US" sz="1800" dirty="0">
                <a:latin typeface="Museo Sans 300" panose="02000000000000000000" pitchFamily="2" charset="77"/>
              </a:rPr>
              <a:t>living on their own</a:t>
            </a:r>
          </a:p>
          <a:p>
            <a:pPr marL="285750" indent="-285750">
              <a:lnSpc>
                <a:spcPct val="120000"/>
              </a:lnSpc>
              <a:buSzPct val="66000"/>
              <a:buFont typeface="Arial" panose="020B0604020202020204" pitchFamily="34" charset="0"/>
              <a:buChar char="•"/>
            </a:pPr>
            <a:r>
              <a:rPr lang="en-US" sz="1800" dirty="0">
                <a:latin typeface="Museo Sans 300" panose="02000000000000000000" pitchFamily="2" charset="77"/>
              </a:rPr>
              <a:t>social media presence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Museo Sans 500" panose="02000000000000000000" pitchFamily="2" charset="77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accent2"/>
                </a:solidFill>
                <a:latin typeface="Museo Sans 500" panose="02000000000000000000" pitchFamily="2" charset="77"/>
              </a:rPr>
              <a:t>Description: </a:t>
            </a:r>
          </a:p>
          <a:p>
            <a:pPr marL="285750" indent="-285750">
              <a:lnSpc>
                <a:spcPct val="120000"/>
              </a:lnSpc>
              <a:buSzPct val="66000"/>
              <a:buFont typeface="Arial" panose="020B0604020202020204" pitchFamily="34" charset="0"/>
              <a:buChar char="•"/>
            </a:pPr>
            <a:r>
              <a:rPr lang="en-US" sz="1600" dirty="0">
                <a:latin typeface="Museo Sans 300" panose="02000000000000000000" pitchFamily="2" charset="77"/>
              </a:rPr>
              <a:t>Aspirational</a:t>
            </a:r>
          </a:p>
          <a:p>
            <a:pPr marL="285750" indent="-285750">
              <a:lnSpc>
                <a:spcPct val="120000"/>
              </a:lnSpc>
              <a:buSzPct val="66000"/>
              <a:buFont typeface="Arial" panose="020B0604020202020204" pitchFamily="34" charset="0"/>
              <a:buChar char="•"/>
            </a:pPr>
            <a:r>
              <a:rPr lang="en-US" sz="1600" dirty="0">
                <a:latin typeface="Museo Sans 300" panose="02000000000000000000" pitchFamily="2" charset="77"/>
              </a:rPr>
              <a:t>lower 25% income</a:t>
            </a:r>
          </a:p>
          <a:p>
            <a:pPr marL="285750" indent="-285750">
              <a:lnSpc>
                <a:spcPct val="120000"/>
              </a:lnSpc>
              <a:buSzPct val="66000"/>
              <a:buFont typeface="Arial" panose="020B0604020202020204" pitchFamily="34" charset="0"/>
              <a:buChar char="•"/>
            </a:pPr>
            <a:r>
              <a:rPr lang="en-US" sz="1600" dirty="0">
                <a:latin typeface="Museo Sans 300" panose="02000000000000000000" pitchFamily="2" charset="77"/>
              </a:rPr>
              <a:t>trying to make parents proud </a:t>
            </a:r>
          </a:p>
          <a:p>
            <a:pPr marL="285750" indent="-285750">
              <a:lnSpc>
                <a:spcPct val="120000"/>
              </a:lnSpc>
              <a:buSzPct val="66000"/>
              <a:buFont typeface="Arial" panose="020B0604020202020204" pitchFamily="34" charset="0"/>
              <a:buChar char="•"/>
            </a:pPr>
            <a:r>
              <a:rPr lang="en-US" sz="1600" dirty="0">
                <a:latin typeface="Museo Sans 300" panose="02000000000000000000" pitchFamily="2" charset="77"/>
              </a:rPr>
              <a:t>stable income/life </a:t>
            </a:r>
          </a:p>
          <a:p>
            <a:pPr marL="285750" indent="-285750">
              <a:lnSpc>
                <a:spcPct val="120000"/>
              </a:lnSpc>
              <a:buSzPct val="66000"/>
              <a:buFont typeface="Arial" panose="020B0604020202020204" pitchFamily="34" charset="0"/>
              <a:buChar char="•"/>
            </a:pPr>
            <a:r>
              <a:rPr lang="en-US" sz="1600" dirty="0">
                <a:latin typeface="Museo Sans 300" panose="02000000000000000000" pitchFamily="2" charset="77"/>
              </a:rPr>
              <a:t>make parents proud</a:t>
            </a:r>
          </a:p>
          <a:p>
            <a:pPr>
              <a:lnSpc>
                <a:spcPct val="120000"/>
              </a:lnSpc>
              <a:buSzPct val="66000"/>
            </a:pPr>
            <a:endParaRPr lang="en-US" sz="1600" dirty="0">
              <a:latin typeface="Museo Sans 300" panose="02000000000000000000" pitchFamily="2" charset="77"/>
            </a:endParaRPr>
          </a:p>
          <a:p>
            <a:pPr marL="285750" indent="-285750">
              <a:lnSpc>
                <a:spcPct val="120000"/>
              </a:lnSpc>
              <a:buSzPct val="66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1600" dirty="0">
              <a:latin typeface="Museo Sans 300" panose="02000000000000000000" pitchFamily="2" charset="77"/>
            </a:endParaRPr>
          </a:p>
          <a:p>
            <a:pPr>
              <a:lnSpc>
                <a:spcPct val="120000"/>
              </a:lnSpc>
              <a:buSzPct val="66000"/>
            </a:pPr>
            <a:endParaRPr lang="en-US" sz="1800" dirty="0">
              <a:latin typeface="Museo Sans 500" panose="02000000000000000000" pitchFamily="2" charset="77"/>
            </a:endParaRPr>
          </a:p>
          <a:p>
            <a:pPr>
              <a:lnSpc>
                <a:spcPct val="120000"/>
              </a:lnSpc>
              <a:buSzPct val="66000"/>
            </a:pPr>
            <a:endParaRPr lang="en-US" sz="1800" dirty="0">
              <a:latin typeface="Museo Sans 500" panose="02000000000000000000" pitchFamily="2" charset="77"/>
            </a:endParaRPr>
          </a:p>
          <a:p>
            <a:pPr>
              <a:lnSpc>
                <a:spcPct val="120000"/>
              </a:lnSpc>
              <a:buSzPct val="66000"/>
            </a:pPr>
            <a:endParaRPr lang="en-US" sz="1800" dirty="0">
              <a:latin typeface="Museo Sans 500" panose="02000000000000000000" pitchFamily="2" charset="77"/>
            </a:endParaRPr>
          </a:p>
          <a:p>
            <a:pPr>
              <a:lnSpc>
                <a:spcPct val="120000"/>
              </a:lnSpc>
            </a:pPr>
            <a:endParaRPr lang="en-US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95D392-49B7-124C-992F-67D37C78931A}"/>
              </a:ext>
            </a:extLst>
          </p:cNvPr>
          <p:cNvSpPr txBox="1"/>
          <p:nvPr/>
        </p:nvSpPr>
        <p:spPr>
          <a:xfrm>
            <a:off x="3862164" y="1412776"/>
            <a:ext cx="3384376" cy="168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66000"/>
            </a:pPr>
            <a:r>
              <a:rPr lang="en-US" sz="1800" dirty="0">
                <a:solidFill>
                  <a:schemeClr val="accent2"/>
                </a:solidFill>
                <a:latin typeface="Museo Sans 500" panose="02000000000000000000" pitchFamily="2" charset="77"/>
              </a:rPr>
              <a:t>Fears:</a:t>
            </a:r>
          </a:p>
          <a:p>
            <a:pPr>
              <a:lnSpc>
                <a:spcPct val="120000"/>
              </a:lnSpc>
              <a:buSzPct val="66000"/>
            </a:pPr>
            <a:r>
              <a:rPr lang="en-US" sz="1600" dirty="0">
                <a:latin typeface="Museo Sans 300" panose="02000000000000000000" pitchFamily="2" charset="77"/>
              </a:rPr>
              <a:t>failure </a:t>
            </a:r>
          </a:p>
          <a:p>
            <a:pPr marL="285750" indent="-285750">
              <a:lnSpc>
                <a:spcPct val="120000"/>
              </a:lnSpc>
              <a:buSzPct val="66000"/>
              <a:buFont typeface="Arial" panose="020B0604020202020204" pitchFamily="34" charset="0"/>
              <a:buChar char="•"/>
            </a:pPr>
            <a:r>
              <a:rPr lang="en-US" sz="1600" dirty="0">
                <a:latin typeface="Museo Sans 300" panose="02000000000000000000" pitchFamily="2" charset="77"/>
              </a:rPr>
              <a:t>dropping out of college</a:t>
            </a:r>
          </a:p>
          <a:p>
            <a:pPr marL="285750" indent="-285750">
              <a:lnSpc>
                <a:spcPct val="120000"/>
              </a:lnSpc>
              <a:buSzPct val="66000"/>
              <a:buFont typeface="Arial" panose="020B0604020202020204" pitchFamily="34" charset="0"/>
              <a:buChar char="•"/>
            </a:pPr>
            <a:r>
              <a:rPr lang="en-US" sz="1600" dirty="0">
                <a:latin typeface="Museo Sans 300" panose="02000000000000000000" pitchFamily="2" charset="77"/>
              </a:rPr>
              <a:t>not getting a job</a:t>
            </a:r>
          </a:p>
          <a:p>
            <a:endParaRPr lang="en-US" dirty="0"/>
          </a:p>
        </p:txBody>
      </p:sp>
      <p:pic>
        <p:nvPicPr>
          <p:cNvPr id="75" name="Picture 74" descr="A person holding a sign&#10;&#10;Description automatically generated">
            <a:extLst>
              <a:ext uri="{FF2B5EF4-FFF2-40B4-BE49-F238E27FC236}">
                <a16:creationId xmlns:a16="http://schemas.microsoft.com/office/drawing/2014/main" id="{77D8CFFA-7D03-EE49-A295-40DC573A9D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23" y="-1107504"/>
            <a:ext cx="8101655" cy="88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66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41047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2077E5-CFF5-2246-A4BA-C69AB68C1E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7" y="0"/>
            <a:ext cx="656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11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5F88298-FE3B-1E4E-8261-886A4632E0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7424"/>
            <a:ext cx="12251096" cy="8167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5D3BB-3351-8646-B066-EA87091B5362}"/>
              </a:ext>
            </a:extLst>
          </p:cNvPr>
          <p:cNvSpPr txBox="1"/>
          <p:nvPr/>
        </p:nvSpPr>
        <p:spPr>
          <a:xfrm rot="18889851">
            <a:off x="3470405" y="901035"/>
            <a:ext cx="590465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b="1" dirty="0">
                <a:solidFill>
                  <a:schemeClr val="bg1"/>
                </a:solidFill>
                <a:latin typeface="Museo Sans 700" panose="02000000000000000000" pitchFamily="2" charset="77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184145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3A7880-C37F-474E-898F-064726C9B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1407"/>
            <a:ext cx="12188825" cy="750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3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CourseRegistrationBotDemo (1).mp4">
            <a:hlinkClick r:id="" action="ppaction://media"/>
            <a:extLst>
              <a:ext uri="{FF2B5EF4-FFF2-40B4-BE49-F238E27FC236}">
                <a16:creationId xmlns:a16="http://schemas.microsoft.com/office/drawing/2014/main" id="{02C89290-41A8-464A-BC71-2F20AA64D7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83356"/>
            <a:ext cx="12188825" cy="64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0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9612-6C82-7A4C-B8F2-B7A0D0B7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Student Bot Store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DD9047-8872-6441-9D9D-30E60E93EB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24744"/>
            <a:ext cx="12188825" cy="49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1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and holding a cellphone&#10;&#10;Description automatically generated">
            <a:extLst>
              <a:ext uri="{FF2B5EF4-FFF2-40B4-BE49-F238E27FC236}">
                <a16:creationId xmlns:a16="http://schemas.microsoft.com/office/drawing/2014/main" id="{B66A1741-8107-A146-B255-C7824267D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5416"/>
            <a:ext cx="12188825" cy="8096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AC48B4-F425-F349-9EE8-C81CA0A8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Monetization</a:t>
            </a:r>
          </a:p>
        </p:txBody>
      </p:sp>
    </p:spTree>
    <p:extLst>
      <p:ext uri="{BB962C8B-B14F-4D97-AF65-F5344CB8AC3E}">
        <p14:creationId xmlns:p14="http://schemas.microsoft.com/office/powerpoint/2010/main" val="274676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88EB40D0-638B-FC41-BBCF-886979018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318" y="-690703"/>
            <a:ext cx="12359110" cy="8239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CB33F2-8232-BE42-91E0-CC285CFC0DDC}"/>
              </a:ext>
            </a:extLst>
          </p:cNvPr>
          <p:cNvSpPr txBox="1"/>
          <p:nvPr/>
        </p:nvSpPr>
        <p:spPr>
          <a:xfrm rot="2700000">
            <a:off x="2826885" y="1859993"/>
            <a:ext cx="590465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b="1" dirty="0">
                <a:solidFill>
                  <a:schemeClr val="bg1"/>
                </a:solidFill>
                <a:latin typeface="Museo Sans 700" panose="02000000000000000000" pitchFamily="2" charset="77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40041884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9604927107387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960492710738701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666666"/>
      </a:dk1>
      <a:lt1>
        <a:srgbClr val="FFFFFF"/>
      </a:lt1>
      <a:dk2>
        <a:srgbClr val="FFBC03"/>
      </a:dk2>
      <a:lt2>
        <a:srgbClr val="EEECE1"/>
      </a:lt2>
      <a:accent1>
        <a:srgbClr val="EFBB3B"/>
      </a:accent1>
      <a:accent2>
        <a:srgbClr val="FF5910"/>
      </a:accent2>
      <a:accent3>
        <a:srgbClr val="FFA279"/>
      </a:accent3>
      <a:accent4>
        <a:srgbClr val="FF834C"/>
      </a:accent4>
      <a:accent5>
        <a:srgbClr val="FFCD41"/>
      </a:accent5>
      <a:accent6>
        <a:srgbClr val="FFBC03"/>
      </a:accent6>
      <a:hlink>
        <a:srgbClr val="3C414F"/>
      </a:hlink>
      <a:folHlink>
        <a:srgbClr val="797B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 Exec PP template V3" id="{AC1ECBB6-B9FF-7A42-9385-DF3C0B78FB3C}" vid="{A52B0952-A8CB-214C-9EB5-D74D353F3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AA Exec Pitch Final</Template>
  <TotalTime>1</TotalTime>
  <Words>203</Words>
  <Application>Microsoft Office PowerPoint</Application>
  <PresentationFormat>Custom</PresentationFormat>
  <Paragraphs>60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Museo Sans 300</vt:lpstr>
      <vt:lpstr>Museo Sans 500</vt:lpstr>
      <vt:lpstr>Museo Sans 700</vt:lpstr>
      <vt:lpstr>Open Sans</vt:lpstr>
      <vt:lpstr>Office Theme</vt:lpstr>
      <vt:lpstr>Team AA</vt:lpstr>
      <vt:lpstr>Target Persona (Student Sally)</vt:lpstr>
      <vt:lpstr>PowerPoint Presentation</vt:lpstr>
      <vt:lpstr>PowerPoint Presentation</vt:lpstr>
      <vt:lpstr>PowerPoint Presentation</vt:lpstr>
      <vt:lpstr>PowerPoint Presentation</vt:lpstr>
      <vt:lpstr>Student Bot Store</vt:lpstr>
      <vt:lpstr>Monetization</vt:lpstr>
      <vt:lpstr>PowerPoint Presentation</vt:lpstr>
      <vt:lpstr>PowerPoint Presentation</vt:lpstr>
      <vt:lpstr>BENEFITS TO COLLABORATION</vt:lpstr>
      <vt:lpstr>PowerPoint Presentation</vt:lpstr>
      <vt:lpstr>MARKETING: SOCIAL MEDIA </vt:lpstr>
      <vt:lpstr>PowerPoint Presentation</vt:lpstr>
      <vt:lpstr>PowerPoint Presentation</vt:lpstr>
      <vt:lpstr>PowerPoint Presentation</vt:lpstr>
      <vt:lpstr>IMAGINE: DISCOVER</vt:lpstr>
      <vt:lpstr>Timeline</vt:lpstr>
      <vt:lpstr>SUCCESS  METRICS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AA</dc:title>
  <dc:creator>Abhay Manu Sawhney</dc:creator>
  <cp:lastModifiedBy>Abhay Manu Sawhney</cp:lastModifiedBy>
  <cp:revision>1</cp:revision>
  <dcterms:created xsi:type="dcterms:W3CDTF">2020-10-02T22:33:49Z</dcterms:created>
  <dcterms:modified xsi:type="dcterms:W3CDTF">2020-10-02T22:35:03Z</dcterms:modified>
</cp:coreProperties>
</file>